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3" r:id="rId2"/>
  </p:sldMasterIdLst>
  <p:notesMasterIdLst>
    <p:notesMasterId r:id="rId27"/>
  </p:notesMasterIdLst>
  <p:sldIdLst>
    <p:sldId id="257" r:id="rId3"/>
    <p:sldId id="259" r:id="rId4"/>
    <p:sldId id="289" r:id="rId5"/>
    <p:sldId id="260" r:id="rId6"/>
    <p:sldId id="286" r:id="rId7"/>
    <p:sldId id="262" r:id="rId8"/>
    <p:sldId id="284" r:id="rId9"/>
    <p:sldId id="263" r:id="rId10"/>
    <p:sldId id="264" r:id="rId11"/>
    <p:sldId id="285" r:id="rId12"/>
    <p:sldId id="290" r:id="rId13"/>
    <p:sldId id="288" r:id="rId14"/>
    <p:sldId id="295" r:id="rId15"/>
    <p:sldId id="291" r:id="rId16"/>
    <p:sldId id="293" r:id="rId17"/>
    <p:sldId id="294" r:id="rId18"/>
    <p:sldId id="292" r:id="rId19"/>
    <p:sldId id="281" r:id="rId20"/>
    <p:sldId id="266" r:id="rId21"/>
    <p:sldId id="265" r:id="rId22"/>
    <p:sldId id="282" r:id="rId23"/>
    <p:sldId id="271" r:id="rId24"/>
    <p:sldId id="283" r:id="rId25"/>
    <p:sldId id="273" r:id="rId2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9"/>
    <p:restoredTop sz="80268" autoAdjust="0"/>
  </p:normalViewPr>
  <p:slideViewPr>
    <p:cSldViewPr snapToGrid="0">
      <p:cViewPr>
        <p:scale>
          <a:sx n="76" d="100"/>
          <a:sy n="76" d="100"/>
        </p:scale>
        <p:origin x="1072" y="3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</a:t>
            </a:r>
            <a:r>
              <a:rPr lang="en-US" baseline="0" dirty="0" smtClean="0"/>
              <a:t> s12 and s22 are the estimated variances for each population (so the sample variances).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2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is diff in sample means,</a:t>
            </a:r>
            <a:r>
              <a:rPr lang="en-US" baseline="0" dirty="0" smtClean="0"/>
              <a:t> population diff is mu which is 0 expected, over SD, and size of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3" y="2130426"/>
            <a:ext cx="9787467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46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234" y="274639"/>
            <a:ext cx="2307167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617" y="274639"/>
            <a:ext cx="6720416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351618" y="274639"/>
            <a:ext cx="9230783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274638"/>
            <a:ext cx="1027853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03868" y="1600200"/>
            <a:ext cx="10278533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868" y="3938589"/>
            <a:ext cx="10278533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133" y="4406901"/>
            <a:ext cx="98361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133" y="2906713"/>
            <a:ext cx="98361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883" y="1600201"/>
            <a:ext cx="4929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2535" y="1600201"/>
            <a:ext cx="485986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6133" y="1535113"/>
            <a:ext cx="47603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6133" y="2174875"/>
            <a:ext cx="476038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5467" y="1535113"/>
            <a:ext cx="5096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2174875"/>
            <a:ext cx="508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273051"/>
            <a:ext cx="6400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67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274638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0935" y="1600201"/>
            <a:ext cx="10041467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47694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T-Test: Comparing Two Means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Independent Samples T-test (Obtained)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312490" y="2291646"/>
            <a:ext cx="3871820" cy="3237095"/>
            <a:chOff x="4312490" y="2291646"/>
            <a:chExt cx="3871820" cy="32370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12490" y="2291646"/>
              <a:ext cx="3871820" cy="323709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6163735" y="4064000"/>
              <a:ext cx="338667" cy="37253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2267" y="4063999"/>
              <a:ext cx="338667" cy="37253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045201" y="4036422"/>
            <a:ext cx="2015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1                 2</a:t>
            </a:r>
            <a:endParaRPr lang="en-US" sz="2400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36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Independent </a:t>
            </a:r>
            <a:r>
              <a:rPr lang="en-GB" i="1" dirty="0" smtClean="0"/>
              <a:t>t</a:t>
            </a:r>
            <a:r>
              <a:rPr lang="en-GB" dirty="0" smtClean="0"/>
              <a:t>-test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Are invisible people mischievous?</a:t>
            </a:r>
          </a:p>
          <a:p>
            <a:r>
              <a:rPr lang="en-GB" dirty="0" smtClean="0"/>
              <a:t>Manipulation/Group</a:t>
            </a:r>
          </a:p>
          <a:p>
            <a:pPr lvl="1"/>
            <a:r>
              <a:rPr lang="en-GB" dirty="0" smtClean="0"/>
              <a:t>12 participants were given an invisibility cloak.</a:t>
            </a:r>
          </a:p>
          <a:p>
            <a:pPr lvl="1"/>
            <a:r>
              <a:rPr lang="en-GB" dirty="0" smtClean="0"/>
              <a:t>12 participants were not given an invisibility cloak.</a:t>
            </a:r>
          </a:p>
          <a:p>
            <a:r>
              <a:rPr lang="en-GB" dirty="0" smtClean="0"/>
              <a:t>Outcome/Dependent variable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easured </a:t>
            </a:r>
            <a:r>
              <a:rPr lang="en-GB" dirty="0"/>
              <a:t>how many mischievous acts </a:t>
            </a:r>
            <a:r>
              <a:rPr lang="en-GB" dirty="0" smtClean="0"/>
              <a:t>participants performed </a:t>
            </a:r>
            <a:r>
              <a:rPr lang="en-GB" dirty="0"/>
              <a:t>in a </a:t>
            </a:r>
            <a:r>
              <a:rPr lang="en-GB" dirty="0" smtClean="0"/>
              <a:t>week.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79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</a:t>
            </a:r>
            <a:r>
              <a:rPr lang="en-US" dirty="0"/>
              <a:t>t-test for </a:t>
            </a:r>
            <a:r>
              <a:rPr lang="en-GB" dirty="0"/>
              <a:t>Mischievousness by Cloak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Open </a:t>
            </a:r>
            <a:r>
              <a:rPr lang="en-GB" dirty="0" err="1" smtClean="0"/>
              <a:t>Invisibility.sav</a:t>
            </a:r>
            <a:endParaRPr lang="en-GB" dirty="0" smtClean="0"/>
          </a:p>
          <a:p>
            <a:endParaRPr lang="en-GB" dirty="0"/>
          </a:p>
          <a:p>
            <a:r>
              <a:rPr lang="en-GB" dirty="0" err="1" smtClean="0"/>
              <a:t>Analyze</a:t>
            </a:r>
            <a:r>
              <a:rPr lang="en-GB" dirty="0" smtClean="0"/>
              <a:t> -&gt; Compare Means -&gt; Independent Samples T-Test</a:t>
            </a:r>
          </a:p>
          <a:p>
            <a:endParaRPr lang="en-GB" dirty="0"/>
          </a:p>
          <a:p>
            <a:r>
              <a:rPr lang="en-GB" dirty="0" smtClean="0"/>
              <a:t>Grouping Variable (IV)</a:t>
            </a:r>
          </a:p>
          <a:p>
            <a:pPr lvl="1"/>
            <a:r>
              <a:rPr lang="en-GB" dirty="0" smtClean="0"/>
              <a:t>Type the values associated with the two groups</a:t>
            </a:r>
          </a:p>
          <a:p>
            <a:pPr lvl="1"/>
            <a:endParaRPr lang="en-GB" dirty="0"/>
          </a:p>
          <a:p>
            <a:r>
              <a:rPr lang="en-GB" dirty="0" smtClean="0"/>
              <a:t>Test Variable (DV)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smtClean="0"/>
              <a:t>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see if our </a:t>
            </a:r>
            <a:r>
              <a:rPr lang="en-US" dirty="0" smtClean="0"/>
              <a:t>obtained (hand calculated) </a:t>
            </a:r>
            <a:r>
              <a:rPr lang="en-US" i="1" dirty="0" smtClean="0"/>
              <a:t>t</a:t>
            </a:r>
            <a:r>
              <a:rPr lang="en-US" dirty="0" smtClean="0"/>
              <a:t> </a:t>
            </a:r>
            <a:r>
              <a:rPr lang="en-US" dirty="0"/>
              <a:t>value is statistically significant, we have to compare it to a critical or table </a:t>
            </a:r>
            <a:r>
              <a:rPr lang="en-US" i="1" dirty="0" smtClean="0"/>
              <a:t>t</a:t>
            </a:r>
            <a:r>
              <a:rPr lang="en-US" dirty="0" smtClean="0"/>
              <a:t> value</a:t>
            </a:r>
          </a:p>
          <a:p>
            <a:endParaRPr lang="en-US" dirty="0"/>
          </a:p>
          <a:p>
            <a:r>
              <a:rPr lang="en-US" dirty="0"/>
              <a:t>To do so, we need to know</a:t>
            </a:r>
          </a:p>
          <a:p>
            <a:pPr lvl="1"/>
            <a:r>
              <a:rPr lang="en-US" dirty="0"/>
              <a:t>degrees of freedom for our </a:t>
            </a:r>
            <a:r>
              <a:rPr lang="en-US" i="1" dirty="0" smtClean="0"/>
              <a:t>t</a:t>
            </a:r>
            <a:endParaRPr lang="en-US" i="1" baseline="30000" dirty="0"/>
          </a:p>
          <a:p>
            <a:pPr lvl="1"/>
            <a:r>
              <a:rPr lang="en-US" dirty="0"/>
              <a:t>Our alpha level (a = .05)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09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Degrees of Freedom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Since we are </a:t>
            </a:r>
            <a:r>
              <a:rPr lang="en-US" u="sng" dirty="0" smtClean="0"/>
              <a:t>estimating</a:t>
            </a:r>
            <a:r>
              <a:rPr lang="en-US" dirty="0" smtClean="0"/>
              <a:t> population variance from our two samples (in the equation) we lose two degrees of freedom</a:t>
            </a:r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3200" i="1" dirty="0" err="1" smtClean="0"/>
              <a:t>df</a:t>
            </a:r>
            <a:r>
              <a:rPr lang="en-US" sz="3200" i="1" dirty="0" smtClean="0"/>
              <a:t> = n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 + n</a:t>
            </a:r>
            <a:r>
              <a:rPr lang="en-US" sz="3200" i="1" baseline="-25000" dirty="0" smtClean="0"/>
              <a:t>2</a:t>
            </a:r>
            <a:r>
              <a:rPr lang="en-US" sz="3200" i="1" dirty="0" smtClean="0"/>
              <a:t> - 2</a:t>
            </a:r>
            <a:endParaRPr lang="en-US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4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use our obtained </a:t>
            </a:r>
            <a:r>
              <a:rPr lang="en-US" dirty="0" smtClean="0"/>
              <a:t>t (</a:t>
            </a:r>
            <a:r>
              <a:rPr lang="en-US" i="1" dirty="0" smtClean="0"/>
              <a:t>t</a:t>
            </a:r>
            <a:r>
              <a:rPr lang="en-US" dirty="0" smtClean="0"/>
              <a:t>), </a:t>
            </a:r>
            <a:r>
              <a:rPr lang="en-US" dirty="0"/>
              <a:t>and our degrees of freedom (</a:t>
            </a:r>
            <a:r>
              <a:rPr lang="en-US" i="1" dirty="0" err="1"/>
              <a:t>df</a:t>
            </a:r>
            <a:r>
              <a:rPr lang="en-US" dirty="0"/>
              <a:t>) to look up the significance level in </a:t>
            </a:r>
            <a:r>
              <a:rPr lang="en-US" dirty="0">
                <a:solidFill>
                  <a:srgbClr val="FFE193"/>
                </a:solidFill>
              </a:rPr>
              <a:t>Appendix </a:t>
            </a:r>
            <a:r>
              <a:rPr lang="en-US" dirty="0" smtClean="0">
                <a:solidFill>
                  <a:srgbClr val="FFE193"/>
                </a:solidFill>
              </a:rPr>
              <a:t>A.2 </a:t>
            </a:r>
            <a:r>
              <a:rPr lang="en-US" dirty="0">
                <a:solidFill>
                  <a:srgbClr val="FFE193"/>
                </a:solidFill>
              </a:rPr>
              <a:t>(page </a:t>
            </a:r>
            <a:r>
              <a:rPr lang="en-US" dirty="0" smtClean="0">
                <a:solidFill>
                  <a:srgbClr val="FFE193"/>
                </a:solidFill>
              </a:rPr>
              <a:t>893)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Using our </a:t>
            </a:r>
            <a:r>
              <a:rPr lang="en-US" i="1" dirty="0" err="1"/>
              <a:t>df</a:t>
            </a:r>
            <a:r>
              <a:rPr lang="en-US" dirty="0"/>
              <a:t>, we follow the table down that row and stop when we reach a value greater than our obtained </a:t>
            </a:r>
            <a:r>
              <a:rPr lang="en-US" i="1" dirty="0" smtClean="0"/>
              <a:t>t</a:t>
            </a:r>
            <a:r>
              <a:rPr lang="en-US" dirty="0" smtClean="0"/>
              <a:t>. </a:t>
            </a:r>
            <a:r>
              <a:rPr lang="en-US" dirty="0"/>
              <a:t>Then go back one column. </a:t>
            </a:r>
          </a:p>
          <a:p>
            <a:pPr lvl="2"/>
            <a:r>
              <a:rPr lang="en-US" dirty="0"/>
              <a:t>If there is no value greater than your obtained value, use the final column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If there is no value less than your obtained value, your p-value is above the accepted .05, so non-significant</a:t>
            </a:r>
            <a:endParaRPr lang="en-US" dirty="0"/>
          </a:p>
          <a:p>
            <a:pPr lvl="1"/>
            <a:r>
              <a:rPr lang="en-US" dirty="0"/>
              <a:t>Go up to that column, and report that value as your p-value (significance level).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smtClean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our example, we have the following:</a:t>
                </a:r>
              </a:p>
              <a:p>
                <a:pPr lvl="1"/>
                <a:r>
                  <a:rPr lang="en-US" i="1" dirty="0" smtClean="0"/>
                  <a:t>t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-1.713</a:t>
                </a:r>
                <a:endPara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  <a:p>
                <a:pPr lvl="1"/>
                <a:r>
                  <a:rPr lang="en-US" i="1" dirty="0" err="1"/>
                  <a:t>df</a:t>
                </a:r>
                <a:r>
                  <a:rPr lang="en-US" dirty="0"/>
                  <a:t> = </a:t>
                </a:r>
                <a:r>
                  <a:rPr lang="en-US" dirty="0" smtClean="0"/>
                  <a:t>(12 + 12 - 1)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rgbClr val="FFE193"/>
                    </a:solidFill>
                  </a:rPr>
                  <a:t>22</a:t>
                </a:r>
                <a:endParaRPr lang="en-US" dirty="0">
                  <a:solidFill>
                    <a:srgbClr val="FFE193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In our Appendix </a:t>
                </a:r>
                <a:r>
                  <a:rPr lang="en-US" dirty="0" smtClean="0"/>
                  <a:t>A.2, </a:t>
                </a:r>
                <a:r>
                  <a:rPr lang="en-US" dirty="0"/>
                  <a:t>we follow the </a:t>
                </a:r>
                <a:r>
                  <a:rPr lang="en-US" dirty="0" err="1"/>
                  <a:t>df</a:t>
                </a:r>
                <a:r>
                  <a:rPr lang="en-US" dirty="0"/>
                  <a:t> = </a:t>
                </a:r>
                <a:r>
                  <a:rPr lang="en-US" dirty="0" smtClean="0"/>
                  <a:t>22 </a:t>
                </a:r>
                <a:r>
                  <a:rPr lang="en-US" dirty="0"/>
                  <a:t>row, down to find see if our obtained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</a:t>
                </a:r>
                <a:r>
                  <a:rPr lang="en-US" dirty="0"/>
                  <a:t>is larger than the table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</a:t>
                </a:r>
                <a:r>
                  <a:rPr lang="en-US" dirty="0"/>
                  <a:t>at (at least) the </a:t>
                </a:r>
                <a:r>
                  <a:rPr lang="en-US" i="1" dirty="0"/>
                  <a:t>p=.05</a:t>
                </a:r>
                <a:r>
                  <a:rPr lang="en-US" dirty="0"/>
                  <a:t> significance level. </a:t>
                </a:r>
              </a:p>
              <a:p>
                <a:pPr lvl="1"/>
                <a:r>
                  <a:rPr lang="en-US" dirty="0"/>
                  <a:t>Our value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 smtClean="0"/>
                  <a:t>1.713 </a:t>
                </a:r>
                <a:r>
                  <a:rPr lang="en-US" dirty="0"/>
                  <a:t>is less than the lowest table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</a:t>
                </a:r>
                <a:r>
                  <a:rPr lang="en-US" dirty="0"/>
                  <a:t>(at </a:t>
                </a:r>
                <a:r>
                  <a:rPr lang="en-US" i="1" dirty="0"/>
                  <a:t>p=.05</a:t>
                </a:r>
                <a:r>
                  <a:rPr lang="en-US" dirty="0"/>
                  <a:t>, the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</a:t>
                </a:r>
                <a:r>
                  <a:rPr lang="en-US" dirty="0"/>
                  <a:t>value is </a:t>
                </a:r>
                <a:r>
                  <a:rPr lang="en-US" dirty="0" smtClean="0"/>
                  <a:t>2.07), </a:t>
                </a:r>
                <a:r>
                  <a:rPr lang="en-US" dirty="0"/>
                  <a:t>which means that our p-value (our likelihood of being wrong) is greater than .05 (more than 5 percent – based on our selected .05 alpha value). </a:t>
                </a:r>
              </a:p>
              <a:p>
                <a:pPr lvl="1"/>
                <a:r>
                  <a:rPr lang="en-US" i="1" dirty="0">
                    <a:solidFill>
                      <a:srgbClr val="FFE193"/>
                    </a:solidFill>
                  </a:rPr>
                  <a:t>p</a:t>
                </a:r>
                <a:r>
                  <a:rPr lang="en-US" dirty="0">
                    <a:solidFill>
                      <a:srgbClr val="FFE193"/>
                    </a:solidFill>
                  </a:rPr>
                  <a:t> &gt; .05 (fail to reject the null)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t="-814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Report </a:t>
            </a:r>
          </a:p>
          <a:p>
            <a:pPr lvl="1"/>
            <a:r>
              <a:rPr lang="en-US" dirty="0"/>
              <a:t>The test used</a:t>
            </a:r>
          </a:p>
          <a:p>
            <a:pPr lvl="1"/>
            <a:r>
              <a:rPr lang="en-US" dirty="0"/>
              <a:t>If you reject or fail to reject the null hypothesis</a:t>
            </a:r>
          </a:p>
          <a:p>
            <a:pPr lvl="1"/>
            <a:r>
              <a:rPr lang="en-US" dirty="0"/>
              <a:t>The variables used in the analysis</a:t>
            </a:r>
          </a:p>
          <a:p>
            <a:pPr lvl="1"/>
            <a:r>
              <a:rPr lang="en-US" dirty="0"/>
              <a:t>The degrees of freedom, calculated value of the test, and p-value</a:t>
            </a:r>
          </a:p>
          <a:p>
            <a:pPr lvl="2"/>
            <a:r>
              <a:rPr lang="en-US" dirty="0"/>
              <a:t>t(</a:t>
            </a:r>
            <a:r>
              <a:rPr lang="en-US" b="1" u="sng" dirty="0" err="1">
                <a:solidFill>
                  <a:srgbClr val="FFE193"/>
                </a:solidFill>
              </a:rPr>
              <a:t>df</a:t>
            </a:r>
            <a:r>
              <a:rPr lang="en-US" dirty="0"/>
              <a:t>) = </a:t>
            </a:r>
            <a:r>
              <a:rPr lang="en-US" b="1" u="sng" dirty="0">
                <a:solidFill>
                  <a:srgbClr val="FFE193"/>
                </a:solidFill>
              </a:rPr>
              <a:t>t value</a:t>
            </a:r>
            <a:r>
              <a:rPr lang="en-US" dirty="0"/>
              <a:t>, </a:t>
            </a:r>
            <a:r>
              <a:rPr lang="en-US" b="1" u="sng" dirty="0">
                <a:solidFill>
                  <a:srgbClr val="FFE193"/>
                </a:solidFill>
              </a:rPr>
              <a:t>p-value</a:t>
            </a:r>
          </a:p>
          <a:p>
            <a:pPr lvl="2"/>
            <a:endParaRPr lang="en-US" dirty="0"/>
          </a:p>
          <a:p>
            <a:pPr lvl="1"/>
            <a:r>
              <a:rPr lang="en-US" sz="2400" dirty="0"/>
              <a:t>“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Using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 independent-samples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t-test, I fail to reject the null hypothesis that there is no mean difference between </a:t>
            </a: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mean mischievousness between cloak and non-cloak wearers, in </a:t>
            </a:r>
            <a:r>
              <a:rPr lang="en-US" sz="2400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population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t(</a:t>
            </a:r>
            <a:r>
              <a:rPr lang="en-US" sz="24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22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=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-1.713, </a:t>
            </a:r>
            <a:r>
              <a:rPr lang="en-US" sz="2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&gt; .05. </a:t>
            </a:r>
          </a:p>
          <a:p>
            <a:pPr lvl="1"/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n-GB" sz="2400" dirty="0" smtClean="0"/>
              <a:t>On </a:t>
            </a:r>
            <a:r>
              <a:rPr lang="en-GB" sz="2400" dirty="0"/>
              <a:t>average, participants given a cloak of invisibility engaged in </a:t>
            </a:r>
            <a:r>
              <a:rPr lang="en-GB" sz="2400" dirty="0" smtClean="0"/>
              <a:t>similar amounts of </a:t>
            </a:r>
            <a:r>
              <a:rPr lang="en-GB" sz="2400" dirty="0"/>
              <a:t>mischief (</a:t>
            </a:r>
            <a:r>
              <a:rPr lang="en-GB" sz="2400" i="1" dirty="0"/>
              <a:t>M</a:t>
            </a:r>
            <a:r>
              <a:rPr lang="en-GB" sz="2400" dirty="0"/>
              <a:t> = 5, </a:t>
            </a:r>
            <a:r>
              <a:rPr lang="en-GB" sz="2400" i="1" dirty="0" smtClean="0"/>
              <a:t>SD</a:t>
            </a:r>
            <a:r>
              <a:rPr lang="en-GB" sz="2400" dirty="0" smtClean="0"/>
              <a:t> </a:t>
            </a:r>
            <a:r>
              <a:rPr lang="en-GB" sz="2400"/>
              <a:t>= </a:t>
            </a:r>
            <a:r>
              <a:rPr lang="en-GB" sz="2400" smtClean="0"/>
              <a:t>1.651</a:t>
            </a:r>
            <a:r>
              <a:rPr lang="en-GB" sz="2400" smtClean="0"/>
              <a:t>), </a:t>
            </a:r>
            <a:r>
              <a:rPr lang="en-GB" sz="2400" dirty="0"/>
              <a:t>than those not given a cloak (</a:t>
            </a:r>
            <a:r>
              <a:rPr lang="en-GB" sz="2400" i="1" dirty="0"/>
              <a:t>M</a:t>
            </a:r>
            <a:r>
              <a:rPr lang="en-GB" sz="2400" dirty="0"/>
              <a:t> = 3.75, </a:t>
            </a:r>
            <a:r>
              <a:rPr lang="en-GB" sz="2400" i="1" dirty="0" smtClean="0"/>
              <a:t>SD</a:t>
            </a:r>
            <a:r>
              <a:rPr lang="en-GB" sz="2400" dirty="0" smtClean="0"/>
              <a:t> </a:t>
            </a:r>
            <a:r>
              <a:rPr lang="en-GB" sz="2400"/>
              <a:t>= </a:t>
            </a:r>
            <a:r>
              <a:rPr lang="en-GB" sz="2400" smtClean="0"/>
              <a:t>1.913</a:t>
            </a:r>
            <a:r>
              <a:rPr lang="en-GB" sz="2400" smtClean="0"/>
              <a:t>).</a:t>
            </a:r>
            <a:r>
              <a:rPr lang="en-US" sz="2400" dirty="0" smtClean="0"/>
              <a:t>” 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Effect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366" y="2870200"/>
            <a:ext cx="404742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#3: Attractiveness and Mean Number of Sons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Gelman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Weakliem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(2009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).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sav</a:t>
            </a: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/>
          </a:p>
          <a:p>
            <a:r>
              <a:rPr lang="en-US" dirty="0" smtClean="0"/>
              <a:t>Do attractive people have higher mean number of kids?</a:t>
            </a:r>
          </a:p>
          <a:p>
            <a:endParaRPr lang="en-US" dirty="0"/>
          </a:p>
          <a:p>
            <a:r>
              <a:rPr lang="en-US" dirty="0" smtClean="0"/>
              <a:t>Run a t-test to find out</a:t>
            </a:r>
          </a:p>
          <a:p>
            <a:endParaRPr lang="en-US" dirty="0"/>
          </a:p>
          <a:p>
            <a:r>
              <a:rPr lang="en-US" dirty="0" smtClean="0"/>
              <a:t>Fully and correctly report your t-test value (including the t-value, </a:t>
            </a:r>
            <a:r>
              <a:rPr lang="en-US" dirty="0" err="1" smtClean="0"/>
              <a:t>df</a:t>
            </a:r>
            <a:r>
              <a:rPr lang="en-US" dirty="0" smtClean="0"/>
              <a:t>, and significance level)</a:t>
            </a:r>
            <a:endParaRPr lang="en-US" dirty="0"/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“Experiments”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simplest is one with only one independent variable that is manipulated in only two ways and only one outcome is measured.</a:t>
            </a:r>
          </a:p>
          <a:p>
            <a:pPr lvl="1"/>
            <a:r>
              <a:rPr lang="en-GB" dirty="0" smtClean="0"/>
              <a:t>Do conservatives and liberals differ in how they discipline their children?</a:t>
            </a:r>
          </a:p>
          <a:p>
            <a:pPr lvl="2"/>
            <a:r>
              <a:rPr lang="en-GB" dirty="0" smtClean="0"/>
              <a:t>Can measure discipline using a 0-100 severity scale</a:t>
            </a:r>
          </a:p>
          <a:p>
            <a:endParaRPr lang="en-GB" dirty="0" smtClean="0"/>
          </a:p>
          <a:p>
            <a:r>
              <a:rPr lang="en-GB" dirty="0" smtClean="0"/>
              <a:t>Then ask: do the means (of discipline) differ between the two groups?</a:t>
            </a:r>
          </a:p>
          <a:p>
            <a:pPr lvl="1"/>
            <a:r>
              <a:rPr lang="en-GB" dirty="0" smtClean="0"/>
              <a:t>If they don’t (or difference is small), ca assume that difference is b/c of sampling error, or that no difference exists between the groups in the population, and fail to reject the null hypothesis</a:t>
            </a:r>
          </a:p>
          <a:p>
            <a:pPr lvl="1"/>
            <a:r>
              <a:rPr lang="en-GB" dirty="0" smtClean="0"/>
              <a:t>If they do (and difference is large), can assume difference is not b/c of sampling error, and can reject the null hypothesis of no mean difference</a:t>
            </a:r>
          </a:p>
          <a:p>
            <a:endParaRPr lang="en-GB" dirty="0" smtClean="0"/>
          </a:p>
          <a:p>
            <a:r>
              <a:rPr lang="en-GB" dirty="0" smtClean="0"/>
              <a:t>Can be </a:t>
            </a:r>
            <a:r>
              <a:rPr lang="en-GB" dirty="0" err="1" smtClean="0"/>
              <a:t>analyzed</a:t>
            </a:r>
            <a:r>
              <a:rPr lang="en-GB" dirty="0" smtClean="0"/>
              <a:t> with a </a:t>
            </a:r>
            <a:r>
              <a:rPr lang="en-GB" i="1" dirty="0" smtClean="0"/>
              <a:t>t</a:t>
            </a:r>
            <a:r>
              <a:rPr lang="en-GB" dirty="0" smtClean="0"/>
              <a:t>-test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Paired Samples </a:t>
            </a:r>
            <a:r>
              <a:rPr lang="en-GB" i="1" dirty="0" smtClean="0"/>
              <a:t>t</a:t>
            </a:r>
            <a:r>
              <a:rPr lang="en-GB" dirty="0" smtClean="0"/>
              <a:t>-test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47613" y="2696097"/>
            <a:ext cx="3237095" cy="203112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Paired Samples t-test </a:t>
            </a:r>
            <a:r>
              <a:rPr lang="en-GB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Are invisible people mischievous?</a:t>
            </a:r>
          </a:p>
          <a:p>
            <a:pPr lvl="1"/>
            <a:r>
              <a:rPr lang="en-GB" dirty="0" smtClean="0"/>
              <a:t>24 Participants</a:t>
            </a:r>
          </a:p>
          <a:p>
            <a:r>
              <a:rPr lang="en-GB" dirty="0" smtClean="0"/>
              <a:t>Manipulation</a:t>
            </a:r>
          </a:p>
          <a:p>
            <a:pPr lvl="1"/>
            <a:r>
              <a:rPr lang="en-GB" dirty="0" smtClean="0"/>
              <a:t>Placed participants in an enclosed community riddled with hidden cameras.</a:t>
            </a:r>
          </a:p>
          <a:p>
            <a:pPr lvl="1"/>
            <a:r>
              <a:rPr lang="en-GB" dirty="0" smtClean="0"/>
              <a:t>For first week participants normal behaviour was observed. </a:t>
            </a:r>
          </a:p>
          <a:p>
            <a:pPr lvl="1"/>
            <a:r>
              <a:rPr lang="en-GB" dirty="0" smtClean="0"/>
              <a:t>For the second week, participants were given an invisibility cloak.</a:t>
            </a:r>
          </a:p>
          <a:p>
            <a:r>
              <a:rPr lang="en-GB" dirty="0" smtClean="0"/>
              <a:t>Outcome</a:t>
            </a:r>
          </a:p>
          <a:p>
            <a:pPr lvl="1"/>
            <a:r>
              <a:rPr lang="en-GB" dirty="0" smtClean="0"/>
              <a:t>measured </a:t>
            </a:r>
            <a:r>
              <a:rPr lang="en-GB" dirty="0"/>
              <a:t>how many mischievous acts </a:t>
            </a:r>
            <a:r>
              <a:rPr lang="en-GB" dirty="0" smtClean="0"/>
              <a:t>participants performed in week 1 and week 2.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7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Paired Samples </a:t>
            </a:r>
            <a:r>
              <a:rPr lang="en-GB" i="1" dirty="0" smtClean="0"/>
              <a:t>t</a:t>
            </a:r>
            <a:r>
              <a:rPr lang="en-GB" dirty="0" smtClean="0"/>
              <a:t>-test Output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79600"/>
            <a:ext cx="7095744" cy="42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Paired Samples </a:t>
            </a:r>
            <a:r>
              <a:rPr lang="en-GB" i="1" dirty="0"/>
              <a:t>t</a:t>
            </a:r>
            <a:r>
              <a:rPr lang="en-GB" dirty="0"/>
              <a:t>-test </a:t>
            </a:r>
            <a:r>
              <a:rPr lang="en-GB" dirty="0" smtClean="0"/>
              <a:t>Output Continued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668" y="3232255"/>
            <a:ext cx="7895463" cy="1331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89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Reporting the paired-samples </a:t>
            </a:r>
            <a:r>
              <a:rPr lang="en-GB" i="1" dirty="0" smtClean="0"/>
              <a:t>t</a:t>
            </a:r>
            <a:r>
              <a:rPr lang="en-GB" dirty="0" smtClean="0"/>
              <a:t>-test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GB" dirty="0"/>
              <a:t>On average, participants given a cloak of invisibility engaged in more acts of mischief (</a:t>
            </a:r>
            <a:r>
              <a:rPr lang="en-GB" i="1" dirty="0"/>
              <a:t>M</a:t>
            </a:r>
            <a:r>
              <a:rPr lang="en-GB" dirty="0"/>
              <a:t> = 5, </a:t>
            </a:r>
            <a:r>
              <a:rPr lang="en-GB" i="1" dirty="0"/>
              <a:t>SE</a:t>
            </a:r>
            <a:r>
              <a:rPr lang="en-GB" dirty="0"/>
              <a:t> = 0.48), than those not given a cloak (</a:t>
            </a:r>
            <a:r>
              <a:rPr lang="en-GB" i="1" dirty="0"/>
              <a:t>M</a:t>
            </a:r>
            <a:r>
              <a:rPr lang="en-GB" dirty="0"/>
              <a:t> = 3.75, </a:t>
            </a:r>
            <a:r>
              <a:rPr lang="en-GB" i="1" dirty="0"/>
              <a:t>SE</a:t>
            </a:r>
            <a:r>
              <a:rPr lang="en-GB" dirty="0"/>
              <a:t> = 0.55). This difference, </a:t>
            </a:r>
            <a:r>
              <a:rPr lang="en-GB" dirty="0">
                <a:sym typeface="Symbol"/>
              </a:rPr>
              <a:t></a:t>
            </a:r>
            <a:r>
              <a:rPr lang="en-GB" dirty="0"/>
              <a:t>1.25, </a:t>
            </a:r>
            <a:r>
              <a:rPr lang="en-GB" dirty="0" err="1"/>
              <a:t>BCa</a:t>
            </a:r>
            <a:r>
              <a:rPr lang="en-GB" dirty="0"/>
              <a:t> 95% CI [−1.67, −0.83], was significant </a:t>
            </a:r>
            <a:r>
              <a:rPr lang="en-GB" i="1" dirty="0"/>
              <a:t>t</a:t>
            </a:r>
            <a:r>
              <a:rPr lang="en-GB" dirty="0"/>
              <a:t>(11) = −3.80, </a:t>
            </a:r>
            <a:r>
              <a:rPr lang="en-GB" i="1" dirty="0"/>
              <a:t>p </a:t>
            </a:r>
            <a:r>
              <a:rPr lang="en-GB" dirty="0"/>
              <a:t>= .003 and represented a medium-sized effect </a:t>
            </a:r>
            <a:r>
              <a:rPr lang="en-GB" i="1" dirty="0"/>
              <a:t>d</a:t>
            </a:r>
            <a:r>
              <a:rPr lang="en-GB" dirty="0"/>
              <a:t> = .65.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T-Test: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IV</a:t>
            </a:r>
            <a:r>
              <a:rPr lang="en-US" dirty="0"/>
              <a:t>: categorical/discrete (e.g. nominal, ordinal)</a:t>
            </a:r>
          </a:p>
          <a:p>
            <a:pPr lvl="1"/>
            <a:r>
              <a:rPr lang="en-US" dirty="0"/>
              <a:t>Only two </a:t>
            </a:r>
            <a:r>
              <a:rPr lang="en-US" dirty="0" smtClean="0"/>
              <a:t>groups/samples (or time-points) </a:t>
            </a:r>
            <a:r>
              <a:rPr lang="en-US" dirty="0"/>
              <a:t>compared</a:t>
            </a:r>
          </a:p>
          <a:p>
            <a:r>
              <a:rPr lang="en-US" dirty="0"/>
              <a:t>DV: continuous (e.g. interval-ratio)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10/4/17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Types of T-test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Independent Samples </a:t>
            </a:r>
            <a:r>
              <a:rPr lang="en-GB" i="1" dirty="0" smtClean="0"/>
              <a:t>t</a:t>
            </a:r>
            <a:r>
              <a:rPr lang="en-GB" dirty="0" smtClean="0"/>
              <a:t>-test</a:t>
            </a:r>
          </a:p>
          <a:p>
            <a:pPr lvl="1"/>
            <a:r>
              <a:rPr lang="en-GB" dirty="0" smtClean="0"/>
              <a:t>Compares two means based on independent data</a:t>
            </a:r>
          </a:p>
          <a:p>
            <a:pPr lvl="1"/>
            <a:r>
              <a:rPr lang="en-GB" dirty="0" smtClean="0"/>
              <a:t>Data from different groups of people</a:t>
            </a:r>
          </a:p>
          <a:p>
            <a:endParaRPr lang="en-GB" dirty="0" smtClean="0"/>
          </a:p>
          <a:p>
            <a:r>
              <a:rPr lang="en-GB" dirty="0" smtClean="0"/>
              <a:t>Paired </a:t>
            </a:r>
            <a:r>
              <a:rPr lang="en-GB" dirty="0"/>
              <a:t>(Dependent) Samples </a:t>
            </a:r>
            <a:r>
              <a:rPr lang="en-GB" i="1" dirty="0"/>
              <a:t>t</a:t>
            </a:r>
            <a:r>
              <a:rPr lang="en-GB" dirty="0"/>
              <a:t>-test</a:t>
            </a:r>
          </a:p>
          <a:p>
            <a:pPr lvl="1"/>
            <a:r>
              <a:rPr lang="en-GB" dirty="0"/>
              <a:t>Compares two means based on related </a:t>
            </a:r>
            <a:r>
              <a:rPr lang="en-GB" dirty="0" smtClean="0"/>
              <a:t>data</a:t>
            </a:r>
          </a:p>
          <a:p>
            <a:pPr lvl="1"/>
            <a:r>
              <a:rPr lang="en-GB" dirty="0" smtClean="0"/>
              <a:t>Data </a:t>
            </a:r>
            <a:r>
              <a:rPr lang="en-GB" dirty="0"/>
              <a:t>from the same people measured at different times</a:t>
            </a:r>
            <a:r>
              <a:rPr lang="en-GB" dirty="0" smtClean="0"/>
              <a:t>.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Independent Samples </a:t>
            </a:r>
            <a:r>
              <a:rPr lang="en-GB" i="1" dirty="0" smtClean="0"/>
              <a:t>t</a:t>
            </a:r>
            <a:r>
              <a:rPr lang="en-GB" dirty="0" smtClean="0"/>
              <a:t>-test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 smtClean="0"/>
                  <a:t>Null Hypothesis (H</a:t>
                </a:r>
                <a:r>
                  <a:rPr lang="en-GB" baseline="-25000" dirty="0" smtClean="0"/>
                  <a:t>0</a:t>
                </a:r>
                <a:r>
                  <a:rPr lang="en-GB" dirty="0" smtClean="0"/>
                  <a:t>): There </a:t>
                </a:r>
                <a:r>
                  <a:rPr lang="en-GB" u="sng" dirty="0" smtClean="0"/>
                  <a:t>is no</a:t>
                </a:r>
                <a:r>
                  <a:rPr lang="en-GB" dirty="0" smtClean="0"/>
                  <a:t> mean difference in the dependent variable between group 1 and group 2 in the population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</a:rPr>
                      <m:t>µ</m:t>
                    </m:r>
                    <m:r>
                      <a:rPr lang="en-GB" i="1" baseline="-25000" dirty="0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µ</m:t>
                    </m:r>
                    <m:r>
                      <a:rPr lang="en-US" b="0" i="1" baseline="-25000" dirty="0" smtClean="0">
                        <a:latin typeface="Cambria Math" charset="0"/>
                      </a:rPr>
                      <m:t>2</m:t>
                    </m:r>
                  </m:oMath>
                </a14:m>
                <a:endParaRPr lang="en-US" b="0" baseline="-25000" dirty="0" smtClean="0"/>
              </a:p>
              <a:p>
                <a:pPr lvl="1"/>
                <a:endParaRPr lang="en-GB" dirty="0" smtClean="0"/>
              </a:p>
              <a:p>
                <a:r>
                  <a:rPr lang="en-GB" dirty="0" smtClean="0"/>
                  <a:t>Research Hypothesis (H</a:t>
                </a:r>
                <a:r>
                  <a:rPr lang="en-GB" baseline="-25000" dirty="0" smtClean="0"/>
                  <a:t>1</a:t>
                </a:r>
                <a:r>
                  <a:rPr lang="en-GB" dirty="0" smtClean="0"/>
                  <a:t>): There </a:t>
                </a:r>
                <a:r>
                  <a:rPr lang="en-GB" u="sng" dirty="0" smtClean="0"/>
                  <a:t>is</a:t>
                </a:r>
                <a:r>
                  <a:rPr lang="en-GB" dirty="0" smtClean="0"/>
                  <a:t> a mean difference in the dependent variable between group 1 and group 2 in the population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>
                        <a:latin typeface="Cambria Math" charset="0"/>
                      </a:rPr>
                      <m:t>µ</m:t>
                    </m:r>
                    <m:r>
                      <a:rPr lang="en-GB" i="1" baseline="-25000" dirty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µ</m:t>
                    </m:r>
                    <m:r>
                      <a:rPr lang="en-US" i="1" baseline="-25000" dirty="0">
                        <a:latin typeface="Cambria Math" charset="0"/>
                      </a:rPr>
                      <m:t>2</m:t>
                    </m:r>
                  </m:oMath>
                </a14:m>
                <a:endParaRPr lang="en-US" baseline="-25000" dirty="0"/>
              </a:p>
              <a:p>
                <a:pPr lvl="1"/>
                <a:endParaRPr lang="en-GB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t="-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7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Rationale for the </a:t>
            </a:r>
            <a:r>
              <a:rPr lang="en-GB" i="1" dirty="0" smtClean="0"/>
              <a:t>t</a:t>
            </a:r>
            <a:r>
              <a:rPr lang="en-GB" dirty="0" smtClean="0"/>
              <a:t>-test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 smtClean="0"/>
              <a:t>Two samples of data are collected and the sample means calculated. These means might differ by either a little or a lot.</a:t>
            </a:r>
          </a:p>
          <a:p>
            <a:pPr lvl="0"/>
            <a:endParaRPr lang="en-GB" dirty="0" smtClean="0"/>
          </a:p>
          <a:p>
            <a:pPr lvl="0"/>
            <a:r>
              <a:rPr lang="en-GB" dirty="0" smtClean="0"/>
              <a:t>If the samples come from the same population, we expect their means to be roughly equal. We would expect large sample mean differences to occur infrequently.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Rationale for the </a:t>
            </a:r>
            <a:r>
              <a:rPr lang="en-GB" i="1" dirty="0" smtClean="0"/>
              <a:t>t</a:t>
            </a:r>
            <a:r>
              <a:rPr lang="en-GB" dirty="0" smtClean="0"/>
              <a:t>-test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dirty="0" smtClean="0"/>
              <a:t>Compare difference </a:t>
            </a:r>
            <a:r>
              <a:rPr lang="en-GB" dirty="0"/>
              <a:t>between the sample means </a:t>
            </a:r>
            <a:r>
              <a:rPr lang="en-GB" dirty="0" smtClean="0"/>
              <a:t>to </a:t>
            </a:r>
            <a:r>
              <a:rPr lang="en-GB" dirty="0"/>
              <a:t>the difference between the sample means that we would expect to obtain if there were no effect (i.e. if the null hypothesis were true). </a:t>
            </a:r>
            <a:endParaRPr lang="en-GB" dirty="0" smtClean="0"/>
          </a:p>
          <a:p>
            <a:pPr lvl="0"/>
            <a:endParaRPr lang="en-GB" dirty="0"/>
          </a:p>
          <a:p>
            <a:pPr lvl="0"/>
            <a:r>
              <a:rPr lang="en-GB" dirty="0" smtClean="0"/>
              <a:t>Use standard </a:t>
            </a:r>
            <a:r>
              <a:rPr lang="en-GB" dirty="0"/>
              <a:t>error </a:t>
            </a:r>
            <a:r>
              <a:rPr lang="en-GB" dirty="0" smtClean="0"/>
              <a:t>to </a:t>
            </a:r>
            <a:r>
              <a:rPr lang="en-GB" dirty="0"/>
              <a:t>gauge </a:t>
            </a:r>
            <a:r>
              <a:rPr lang="en-GB" dirty="0" smtClean="0"/>
              <a:t>variability </a:t>
            </a:r>
            <a:r>
              <a:rPr lang="en-GB" dirty="0"/>
              <a:t>between sample means. If the difference between the samples </a:t>
            </a:r>
            <a:r>
              <a:rPr lang="en-GB" dirty="0" smtClean="0"/>
              <a:t>is </a:t>
            </a:r>
            <a:r>
              <a:rPr lang="en-GB" dirty="0"/>
              <a:t>larger than </a:t>
            </a:r>
            <a:r>
              <a:rPr lang="en-GB" dirty="0" smtClean="0"/>
              <a:t>expected based on standard error then:</a:t>
            </a:r>
          </a:p>
          <a:p>
            <a:pPr lvl="1"/>
            <a:r>
              <a:rPr lang="en-GB" dirty="0" smtClean="0"/>
              <a:t>There is no effect and sample means in our population fluctuate a lot and we have, by chance, collected two samples that are atypical of the population from which they came.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two samples come from different populations but are typical of their respective </a:t>
            </a:r>
            <a:r>
              <a:rPr lang="en-GB" dirty="0" smtClean="0"/>
              <a:t>population</a:t>
            </a:r>
            <a:r>
              <a:rPr lang="en-GB" dirty="0"/>
              <a:t>. </a:t>
            </a:r>
            <a:r>
              <a:rPr lang="en-GB" dirty="0" smtClean="0"/>
              <a:t>The difference </a:t>
            </a:r>
            <a:r>
              <a:rPr lang="en-GB" dirty="0"/>
              <a:t>between samples </a:t>
            </a:r>
            <a:r>
              <a:rPr lang="en-GB" dirty="0" smtClean="0"/>
              <a:t>is a </a:t>
            </a:r>
            <a:r>
              <a:rPr lang="en-GB" dirty="0"/>
              <a:t>genuine difference between the samples (and so the null hypothesis is incorrect</a:t>
            </a:r>
            <a:r>
              <a:rPr lang="en-GB" dirty="0" smtClean="0"/>
              <a:t>).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As the observed difference between the sample means gets larger, the more confident we become that the null hypothesis should be rejected.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8362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Rationale for the </a:t>
            </a:r>
            <a:r>
              <a:rPr lang="en-GB" i="1" dirty="0" smtClean="0"/>
              <a:t>t</a:t>
            </a:r>
            <a:r>
              <a:rPr lang="en-GB" dirty="0" smtClean="0"/>
              <a:t>-test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772419"/>
              </p:ext>
            </p:extLst>
          </p:nvPr>
        </p:nvGraphicFramePr>
        <p:xfrm>
          <a:off x="2809852" y="2000240"/>
          <a:ext cx="7358114" cy="2928958"/>
        </p:xfrm>
        <a:graphic>
          <a:graphicData uri="http://schemas.openxmlformats.org/drawingml/2006/table">
            <a:tbl>
              <a:tblPr/>
              <a:tblGrid>
                <a:gridCol w="416409"/>
                <a:gridCol w="313118"/>
                <a:gridCol w="2233871"/>
                <a:gridCol w="313118"/>
                <a:gridCol w="3450937"/>
                <a:gridCol w="630661"/>
              </a:tblGrid>
              <a:tr h="1952638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i="1" dirty="0">
                          <a:latin typeface="Book Antiqua"/>
                          <a:ea typeface="Times New Roman"/>
                          <a:cs typeface="Times New Roman"/>
                        </a:rPr>
                        <a:t>t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indent="71755"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Book Antiqua"/>
                          <a:ea typeface="Times New Roman"/>
                          <a:cs typeface="Times New Roman"/>
                        </a:rPr>
                        <a:t>=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71755"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Book Antiqua"/>
                          <a:ea typeface="Times New Roman"/>
                          <a:cs typeface="Times New Roman"/>
                        </a:rPr>
                        <a:t>observed difference</a:t>
                      </a:r>
                      <a:br>
                        <a:rPr lang="en-GB" sz="1600" dirty="0">
                          <a:latin typeface="Book Antiqua"/>
                          <a:ea typeface="Times New Roman"/>
                          <a:cs typeface="Times New Roman"/>
                        </a:rPr>
                      </a:br>
                      <a:r>
                        <a:rPr lang="en-GB" sz="1600" dirty="0">
                          <a:latin typeface="Book Antiqua"/>
                          <a:ea typeface="Times New Roman"/>
                          <a:cs typeface="Times New Roman"/>
                        </a:rPr>
                        <a:t>between sample means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71755"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Book Antiqua"/>
                          <a:ea typeface="Times New Roman"/>
                          <a:cs typeface="Times New Roman"/>
                        </a:rPr>
                        <a:t>−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Book Antiqua"/>
                          <a:ea typeface="Times New Roman"/>
                          <a:cs typeface="Times New Roman"/>
                        </a:rPr>
                        <a:t>expected difference</a:t>
                      </a:r>
                      <a:br>
                        <a:rPr lang="en-GB" sz="1600" dirty="0">
                          <a:latin typeface="Book Antiqua"/>
                          <a:ea typeface="Times New Roman"/>
                          <a:cs typeface="Times New Roman"/>
                        </a:rPr>
                      </a:br>
                      <a:r>
                        <a:rPr lang="en-GB" sz="1600" dirty="0">
                          <a:latin typeface="Book Antiqua"/>
                          <a:ea typeface="Times New Roman"/>
                          <a:cs typeface="Times New Roman"/>
                        </a:rPr>
                        <a:t>between population means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Book Antiqua"/>
                          <a:ea typeface="Times New Roman"/>
                          <a:cs typeface="Times New Roman"/>
                        </a:rPr>
                        <a:t>(if null hypothesis is true)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GB" sz="1000" dirty="0"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7632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indent="71755" algn="ctr">
                        <a:spcAft>
                          <a:spcPts val="0"/>
                        </a:spcAft>
                      </a:pPr>
                      <a:r>
                        <a:rPr lang="en-GB" sz="1600" dirty="0">
                          <a:latin typeface="Book Antiqua"/>
                          <a:ea typeface="Times New Roman"/>
                          <a:cs typeface="Times New Roman"/>
                        </a:rPr>
                        <a:t>estimate of the standard error of the difference between </a:t>
                      </a:r>
                      <a:r>
                        <a:rPr lang="en-GB" sz="1600" dirty="0" smtClean="0">
                          <a:latin typeface="Book Antiqua"/>
                          <a:ea typeface="Times New Roman"/>
                          <a:cs typeface="Times New Roman"/>
                        </a:rPr>
                        <a:t>means</a:t>
                      </a:r>
                      <a:endParaRPr lang="en-GB" sz="1600" dirty="0">
                        <a:latin typeface="Book Antiqu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Assumptions of the </a:t>
            </a:r>
            <a:r>
              <a:rPr lang="en-GB" i="1" dirty="0" smtClean="0"/>
              <a:t>t</a:t>
            </a:r>
            <a:r>
              <a:rPr lang="en-GB" dirty="0" smtClean="0"/>
              <a:t>-test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Both </a:t>
            </a:r>
            <a:r>
              <a:rPr lang="en-GB" i="1" dirty="0" smtClean="0"/>
              <a:t>t</a:t>
            </a:r>
            <a:r>
              <a:rPr lang="en-GB" dirty="0" smtClean="0"/>
              <a:t>-tests are </a:t>
            </a:r>
            <a:r>
              <a:rPr lang="en-GB" i="1" dirty="0" smtClean="0"/>
              <a:t>parametric </a:t>
            </a:r>
            <a:r>
              <a:rPr lang="en-GB" dirty="0" smtClean="0"/>
              <a:t>and based on the normal distribution and therefore assume:</a:t>
            </a:r>
          </a:p>
          <a:p>
            <a:pPr lvl="1"/>
            <a:r>
              <a:rPr lang="en-GB" dirty="0" smtClean="0"/>
              <a:t>The sampling distribution is normally distributed. </a:t>
            </a:r>
          </a:p>
          <a:p>
            <a:pPr lvl="2"/>
            <a:r>
              <a:rPr lang="en-GB" dirty="0" smtClean="0"/>
              <a:t>This means that the sampling distribution of the </a:t>
            </a:r>
            <a:r>
              <a:rPr lang="en-GB" i="1" dirty="0" smtClean="0"/>
              <a:t>differences</a:t>
            </a:r>
            <a:r>
              <a:rPr lang="en-GB" dirty="0" smtClean="0"/>
              <a:t> between means (or, for the paired t-test, between the same person’s score 1 and score 2) should be normal, not the scores themselves.</a:t>
            </a:r>
          </a:p>
          <a:p>
            <a:pPr lvl="1"/>
            <a:r>
              <a:rPr lang="en-GB" dirty="0" smtClean="0"/>
              <a:t>Data are measured at least at the interval level.</a:t>
            </a:r>
          </a:p>
          <a:p>
            <a:endParaRPr lang="en-GB" dirty="0" smtClean="0"/>
          </a:p>
          <a:p>
            <a:r>
              <a:rPr lang="en-GB" dirty="0" smtClean="0"/>
              <a:t>The independent </a:t>
            </a:r>
            <a:r>
              <a:rPr lang="en-GB" i="1" dirty="0" smtClean="0"/>
              <a:t>t</a:t>
            </a:r>
            <a:r>
              <a:rPr lang="en-GB" dirty="0" smtClean="0"/>
              <a:t>-test (specifically) assumes:</a:t>
            </a:r>
          </a:p>
          <a:p>
            <a:pPr lvl="1"/>
            <a:r>
              <a:rPr lang="en-GB" dirty="0" smtClean="0"/>
              <a:t>Variances in these populations are roughly equal (</a:t>
            </a:r>
            <a:r>
              <a:rPr lang="en-GB" i="1" dirty="0" smtClean="0"/>
              <a:t>homogeneity of variance</a:t>
            </a:r>
            <a:r>
              <a:rPr lang="en-GB" dirty="0" smtClean="0"/>
              <a:t>).</a:t>
            </a:r>
          </a:p>
          <a:p>
            <a:pPr lvl="1"/>
            <a:r>
              <a:rPr lang="en-GB" dirty="0" smtClean="0"/>
              <a:t>Scores in different treatment conditions are independent (because they come from different people).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hargers2">
  <a:themeElements>
    <a:clrScheme name="chargers">
      <a:dk1>
        <a:srgbClr val="000000"/>
      </a:dk1>
      <a:lt1>
        <a:srgbClr val="FFFFFF"/>
      </a:lt1>
      <a:dk2>
        <a:srgbClr val="082551"/>
      </a:dk2>
      <a:lt2>
        <a:srgbClr val="D4D4D6"/>
      </a:lt2>
      <a:accent1>
        <a:srgbClr val="F0AD00"/>
      </a:accent1>
      <a:accent2>
        <a:srgbClr val="69C0FF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rgers2" id="{6DBD1BB9-3822-1742-A51A-4595D71C9688}" vid="{2974C9F9-02AF-7A4D-8B70-272A2D4E3805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3782</TotalTime>
  <Words>1407</Words>
  <Application>Microsoft Macintosh PowerPoint</Application>
  <PresentationFormat>Widescreen</PresentationFormat>
  <Paragraphs>145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Arial</vt:lpstr>
      <vt:lpstr>Book Antiqua</vt:lpstr>
      <vt:lpstr>Cambria Math</vt:lpstr>
      <vt:lpstr>Century Gothic</vt:lpstr>
      <vt:lpstr>Garamond</vt:lpstr>
      <vt:lpstr>Helvetica Neue Light</vt:lpstr>
      <vt:lpstr>ＭＳ Ｐゴシック</vt:lpstr>
      <vt:lpstr>Myriad Pro</vt:lpstr>
      <vt:lpstr>Symbol</vt:lpstr>
      <vt:lpstr>Times New Roman</vt:lpstr>
      <vt:lpstr>Trebuchet MS</vt:lpstr>
      <vt:lpstr>Verdana</vt:lpstr>
      <vt:lpstr>Wingdings</vt:lpstr>
      <vt:lpstr>Wingdings 2</vt:lpstr>
      <vt:lpstr>DiscStat Lecture</vt:lpstr>
      <vt:lpstr>chargers2</vt:lpstr>
      <vt:lpstr>T-Test: Comparing Two Means</vt:lpstr>
      <vt:lpstr>“Experiments”</vt:lpstr>
      <vt:lpstr>T-Test: Reminder</vt:lpstr>
      <vt:lpstr>Two Types of T-test</vt:lpstr>
      <vt:lpstr>The Independent Samples t-test</vt:lpstr>
      <vt:lpstr>Rationale for the t-test</vt:lpstr>
      <vt:lpstr>Rationale for the t-test</vt:lpstr>
      <vt:lpstr>Rationale for the t-test</vt:lpstr>
      <vt:lpstr>Assumptions of the t-test</vt:lpstr>
      <vt:lpstr>The Independent Samples T-test (Obtained)</vt:lpstr>
      <vt:lpstr>Independent t-test Example</vt:lpstr>
      <vt:lpstr>Calculate t-test for Mischievousness by Cloak Use</vt:lpstr>
      <vt:lpstr>Calculating t</vt:lpstr>
      <vt:lpstr>Degrees of Freedom</vt:lpstr>
      <vt:lpstr>Calculating t</vt:lpstr>
      <vt:lpstr>Calculating t</vt:lpstr>
      <vt:lpstr>Reporting t</vt:lpstr>
      <vt:lpstr>Calculating the Effect Size</vt:lpstr>
      <vt:lpstr>ICE #3: Attractiveness and Mean Number of Sons</vt:lpstr>
      <vt:lpstr>The Paired Samples t-test</vt:lpstr>
      <vt:lpstr>Paired Samples t-test Example</vt:lpstr>
      <vt:lpstr>Paired Samples t-test Output</vt:lpstr>
      <vt:lpstr>Paired Samples t-test Output Continued</vt:lpstr>
      <vt:lpstr>Reporting the paired-samples t-test</vt:lpstr>
    </vt:vector>
  </TitlesOfParts>
  <Company>University of Sussex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Vann, Burrel</cp:lastModifiedBy>
  <cp:revision>130</cp:revision>
  <dcterms:created xsi:type="dcterms:W3CDTF">2010-10-05T07:56:41Z</dcterms:created>
  <dcterms:modified xsi:type="dcterms:W3CDTF">2017-10-05T03:16:19Z</dcterms:modified>
</cp:coreProperties>
</file>